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4"/>
  </p:notesMasterIdLst>
  <p:handoutMasterIdLst>
    <p:handoutMasterId r:id="rId25"/>
  </p:handoutMasterIdLst>
  <p:sldIdLst>
    <p:sldId id="256" r:id="rId3"/>
    <p:sldId id="268" r:id="rId4"/>
    <p:sldId id="279" r:id="rId5"/>
    <p:sldId id="272" r:id="rId6"/>
    <p:sldId id="278" r:id="rId7"/>
    <p:sldId id="285" r:id="rId8"/>
    <p:sldId id="288" r:id="rId9"/>
    <p:sldId id="264" r:id="rId10"/>
    <p:sldId id="289" r:id="rId11"/>
    <p:sldId id="290" r:id="rId12"/>
    <p:sldId id="291" r:id="rId13"/>
    <p:sldId id="265" r:id="rId14"/>
    <p:sldId id="281" r:id="rId15"/>
    <p:sldId id="282" r:id="rId16"/>
    <p:sldId id="267" r:id="rId17"/>
    <p:sldId id="283" r:id="rId18"/>
    <p:sldId id="269" r:id="rId19"/>
    <p:sldId id="270" r:id="rId20"/>
    <p:sldId id="287" r:id="rId21"/>
    <p:sldId id="271" r:id="rId22"/>
    <p:sldId id="263" r:id="rId23"/>
  </p:sldIdLst>
  <p:sldSz cx="12192000" cy="6858000"/>
  <p:notesSz cx="9940925" cy="6808788"/>
  <p:defaultTextStyle>
    <a:defPPr>
      <a:defRPr lang="en-GB"/>
    </a:defPPr>
    <a:lvl1pPr marL="0" lvl="0" indent="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1pPr>
    <a:lvl2pPr marL="742950" lvl="1" indent="-28575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2pPr>
    <a:lvl3pPr marL="1143000" lvl="2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3pPr>
    <a:lvl4pPr marL="1600200" lvl="3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4pPr>
    <a:lvl5pPr marL="2057400" lvl="4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5pPr>
    <a:lvl6pPr marL="2286000" lvl="5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6pPr>
    <a:lvl7pPr marL="2743200" lvl="6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7pPr>
    <a:lvl8pPr marL="3200400" lvl="7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8pPr>
    <a:lvl9pPr marL="3657600" lvl="8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1" userDrawn="1">
          <p15:clr>
            <a:srgbClr val="A4A3A4"/>
          </p15:clr>
        </p15:guide>
        <p15:guide id="2" pos="284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3D99"/>
    <a:srgbClr val="EE2128"/>
    <a:srgbClr val="F04247"/>
    <a:srgbClr val="F1575E"/>
    <a:srgbClr val="9BDCF3"/>
    <a:srgbClr val="F9BDBD"/>
    <a:srgbClr val="455AA8"/>
    <a:srgbClr val="3494CE"/>
    <a:srgbClr val="F479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88" autoAdjust="0"/>
  </p:normalViewPr>
  <p:slideViewPr>
    <p:cSldViewPr showGuides="1">
      <p:cViewPr varScale="1">
        <p:scale>
          <a:sx n="106" d="100"/>
          <a:sy n="106" d="100"/>
        </p:scale>
        <p:origin x="756" y="108"/>
      </p:cViewPr>
      <p:guideLst>
        <p:guide orient="horz" pos="2131"/>
        <p:guide pos="28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658194" cy="256216"/>
          </a:xfrm>
          <a:prstGeom prst="rect">
            <a:avLst/>
          </a:prstGeom>
        </p:spPr>
        <p:txBody>
          <a:bodyPr vert="horz" lIns="80394" tIns="40197" rIns="80394" bIns="40197" rtlCol="0"/>
          <a:lstStyle>
            <a:lvl1pPr algn="l">
              <a:defRPr sz="6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0010472" y="0"/>
            <a:ext cx="7658194" cy="256216"/>
          </a:xfrm>
          <a:prstGeom prst="rect">
            <a:avLst/>
          </a:prstGeom>
        </p:spPr>
        <p:txBody>
          <a:bodyPr vert="horz" lIns="80394" tIns="40197" rIns="80394" bIns="40197" rtlCol="0"/>
          <a:lstStyle>
            <a:lvl1pPr algn="r">
              <a:defRPr sz="600"/>
            </a:lvl1pPr>
          </a:lstStyle>
          <a:p>
            <a:fld id="{696C064A-D61B-4B21-B757-51A9B82445B8}" type="datetimeFigureOut">
              <a:rPr lang="en-US" smtClean="0"/>
              <a:t>1/28/2026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4850375"/>
            <a:ext cx="7658194" cy="256216"/>
          </a:xfrm>
          <a:prstGeom prst="rect">
            <a:avLst/>
          </a:prstGeom>
        </p:spPr>
        <p:txBody>
          <a:bodyPr vert="horz" lIns="80394" tIns="40197" rIns="80394" bIns="40197" rtlCol="0" anchor="b"/>
          <a:lstStyle>
            <a:lvl1pPr algn="l">
              <a:defRPr sz="6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0010472" y="4850375"/>
            <a:ext cx="7658194" cy="256216"/>
          </a:xfrm>
          <a:prstGeom prst="rect">
            <a:avLst/>
          </a:prstGeom>
        </p:spPr>
        <p:txBody>
          <a:bodyPr vert="horz" lIns="80394" tIns="40197" rIns="80394" bIns="40197" rtlCol="0" anchor="b"/>
          <a:lstStyle>
            <a:lvl1pPr algn="r">
              <a:defRPr sz="600"/>
            </a:lvl1pPr>
          </a:lstStyle>
          <a:p>
            <a:fld id="{50305E07-67EA-4042-A3F6-853A8AD8D2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734" cy="340439"/>
          </a:xfrm>
          <a:prstGeom prst="rect">
            <a:avLst/>
          </a:prstGeom>
        </p:spPr>
        <p:txBody>
          <a:bodyPr vert="horz" lIns="80394" tIns="40197" rIns="80394" bIns="40197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0602" y="0"/>
            <a:ext cx="4307734" cy="340439"/>
          </a:xfrm>
          <a:prstGeom prst="rect">
            <a:avLst/>
          </a:prstGeom>
        </p:spPr>
        <p:txBody>
          <a:bodyPr vert="horz" lIns="80394" tIns="40197" rIns="80394" bIns="40197" rtlCol="0"/>
          <a:lstStyle>
            <a:lvl1pPr algn="r">
              <a:defRPr sz="1100"/>
            </a:lvl1pPr>
          </a:lstStyle>
          <a:p>
            <a:fld id="{2D3B4F6D-707C-4006-A44A-D7A2ADEC61DD}" type="datetimeFigureOut">
              <a:rPr lang="ru-RU" smtClean="0"/>
              <a:t>28.01.2026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01925" y="511175"/>
            <a:ext cx="4537075" cy="2552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0394" tIns="40197" rIns="80394" bIns="4019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093" y="3234174"/>
            <a:ext cx="7952740" cy="3063955"/>
          </a:xfrm>
          <a:prstGeom prst="rect">
            <a:avLst/>
          </a:prstGeom>
        </p:spPr>
        <p:txBody>
          <a:bodyPr vert="horz" lIns="80394" tIns="40197" rIns="80394" bIns="401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66773"/>
            <a:ext cx="4307734" cy="340439"/>
          </a:xfrm>
          <a:prstGeom prst="rect">
            <a:avLst/>
          </a:prstGeom>
        </p:spPr>
        <p:txBody>
          <a:bodyPr vert="horz" lIns="80394" tIns="40197" rIns="80394" bIns="40197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0602" y="6466773"/>
            <a:ext cx="4307734" cy="340439"/>
          </a:xfrm>
          <a:prstGeom prst="rect">
            <a:avLst/>
          </a:prstGeom>
        </p:spPr>
        <p:txBody>
          <a:bodyPr vert="horz" lIns="80394" tIns="40197" rIns="80394" bIns="40197" rtlCol="0" anchor="b"/>
          <a:lstStyle>
            <a:lvl1pPr algn="r">
              <a:defRPr sz="1100"/>
            </a:lvl1pPr>
          </a:lstStyle>
          <a:p>
            <a:fld id="{99CBBA68-A568-4FD7-8B19-FEEA5D3DC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385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CBBA68-A568-4FD7-8B19-FEEA5D3DC64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322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609600" y="1604963"/>
            <a:ext cx="5408613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604963"/>
            <a:ext cx="5410200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0" tIns="88900" rIns="0" bIns="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1122363"/>
            <a:ext cx="2741613" cy="44577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1122363"/>
            <a:ext cx="8077200" cy="44577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Пользовательский маке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79600"/>
            <a:ext cx="5180013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879600"/>
            <a:ext cx="5181600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7313" cy="58642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642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 bwMode="auto">
          <a:xfrm>
            <a:off x="0" y="-2855912"/>
            <a:ext cx="12192000" cy="6657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2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>
              <a:defRPr/>
            </a:pPr>
            <a:r>
              <a:rPr lang="en-GB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8382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 sz="1200">
                <a:solidFill>
                  <a:srgbClr val="8B8B8B"/>
                </a:solidFill>
                <a:latin typeface="+mn-lt"/>
                <a:cs typeface="Segoe UI" panose="020B0502040204020203"/>
              </a:defRPr>
            </a:lvl1pPr>
          </a:lstStyle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86106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Times New Roman" panose="02020603050405020304"/>
              <a:defRPr sz="1800">
                <a:solidFill>
                  <a:srgbClr val="8B8B8B"/>
                </a:solidFill>
                <a:latin typeface="Calibri" panose="020F0502020204030204"/>
              </a:defRPr>
            </a:lvl1pPr>
          </a:lstStyle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  <p:sp>
        <p:nvSpPr>
          <p:cNvPr id="1030" name="Rectangle 5"/>
          <p:cNvSpPr>
            <a:spLocks noGrp="1"/>
          </p:cNvSpPr>
          <p:nvPr>
            <p:ph type="body" idx="1"/>
          </p:nvPr>
        </p:nvSpPr>
        <p:spPr bwMode="auto">
          <a:xfrm>
            <a:off x="609600" y="1604963"/>
            <a:ext cx="10971213" cy="3975100"/>
          </a:xfrm>
          <a:prstGeom prst="rect">
            <a:avLst/>
          </a:prstGeom>
          <a:noFill/>
          <a:ln w="9525">
            <a:noFill/>
          </a:ln>
        </p:spPr>
        <p:txBody>
          <a:bodyPr lIns="0" tIns="88900" rIns="0" bIns="0"/>
          <a:lstStyle/>
          <a:p>
            <a:pPr lvl="0">
              <a:defRPr/>
            </a:pPr>
            <a:r>
              <a:rPr lang="en-GB"/>
              <a:t>Для правки структуры щёлкните мышью</a:t>
            </a:r>
          </a:p>
          <a:p>
            <a:pPr lvl="1">
              <a:defRPr/>
            </a:pPr>
            <a:r>
              <a:rPr lang="en-GB"/>
              <a:t>Второй уровень структуры</a:t>
            </a:r>
          </a:p>
          <a:p>
            <a:pPr lvl="2">
              <a:defRPr/>
            </a:pPr>
            <a:r>
              <a:rPr lang="en-GB"/>
              <a:t>Третий уровень структуры</a:t>
            </a:r>
          </a:p>
          <a:p>
            <a:pPr lvl="3">
              <a:defRPr/>
            </a:pPr>
            <a:r>
              <a:rPr lang="en-GB"/>
              <a:t>Четвёртый уровень структуры</a:t>
            </a:r>
          </a:p>
          <a:p>
            <a:pPr lvl="4">
              <a:defRPr/>
            </a:pPr>
            <a:r>
              <a:rPr lang="en-GB"/>
              <a:t>Пятый уровень структуры</a:t>
            </a:r>
          </a:p>
          <a:p>
            <a:pPr lvl="4">
              <a:defRPr/>
            </a:pPr>
            <a:r>
              <a:rPr lang="en-GB"/>
              <a:t>Шестой уровень структуры</a:t>
            </a:r>
          </a:p>
          <a:p>
            <a:pPr lvl="4">
              <a:defRPr/>
            </a:pPr>
            <a:r>
              <a:rPr lang="en-GB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/>
          </p:cNvPicPr>
          <p:nvPr/>
        </p:nvPicPr>
        <p:blipFill>
          <a:blip r:embed="rId13"/>
          <a:srcRect b="63693"/>
          <a:stretch>
            <a:fillRect/>
          </a:stretch>
        </p:blipFill>
        <p:spPr bwMode="auto">
          <a:xfrm>
            <a:off x="3348038" y="5659438"/>
            <a:ext cx="8834437" cy="1216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Picture 2"/>
          <p:cNvPicPr>
            <a:picLocks noChangeAspect="1"/>
          </p:cNvPicPr>
          <p:nvPr/>
        </p:nvPicPr>
        <p:blipFill>
          <a:blip r:embed="rId13"/>
          <a:srcRect l="1151" t="93713" r="1314"/>
          <a:stretch>
            <a:fillRect/>
          </a:stretch>
        </p:blipFill>
        <p:spPr bwMode="auto">
          <a:xfrm>
            <a:off x="0" y="0"/>
            <a:ext cx="12192000" cy="18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AutoShape 3"/>
          <p:cNvSpPr/>
          <p:nvPr/>
        </p:nvSpPr>
        <p:spPr bwMode="auto">
          <a:xfrm>
            <a:off x="0" y="5862638"/>
            <a:ext cx="1108075" cy="1012825"/>
          </a:xfrm>
          <a:custGeom>
            <a:avLst/>
            <a:gdLst>
              <a:gd name="txL" fmla="*/ 0 w 1108075"/>
              <a:gd name="txT" fmla="*/ 0 h 1012825"/>
              <a:gd name="txR" fmla="*/ 1108075 w 1108075"/>
              <a:gd name="txB" fmla="*/ 1012825 h 1012825"/>
            </a:gdLst>
            <a:ahLst/>
            <a:cxnLst>
              <a:cxn ang="0">
                <a:pos x="1108075" y="506413"/>
              </a:cxn>
              <a:cxn ang="5898240">
                <a:pos x="554038" y="1012825"/>
              </a:cxn>
              <a:cxn ang="11796480">
                <a:pos x="0" y="506413"/>
              </a:cxn>
              <a:cxn ang="17694720">
                <a:pos x="554038" y="0"/>
              </a:cxn>
            </a:cxnLst>
            <a:rect l="txL" t="txT" r="txR" b="txB"/>
            <a:pathLst>
              <a:path w="1108075" h="1012825" extrusionOk="0">
                <a:moveTo>
                  <a:pt x="0" y="2816"/>
                </a:moveTo>
                <a:lnTo>
                  <a:pt x="3078" y="0"/>
                </a:lnTo>
                <a:lnTo>
                  <a:pt x="3078" y="2816"/>
                </a:lnTo>
                <a:lnTo>
                  <a:pt x="0" y="2816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53" name="Rectangle 4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4013" cy="1323974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>
              <a:defRPr/>
            </a:pPr>
            <a:r>
              <a:rPr lang="en-GB"/>
              <a:t>Click to edit Master title style</a:t>
            </a:r>
          </a:p>
        </p:txBody>
      </p:sp>
      <p:sp>
        <p:nvSpPr>
          <p:cNvPr id="2054" name="Rectangle 5"/>
          <p:cNvSpPr>
            <a:spLocks noGrp="1"/>
          </p:cNvSpPr>
          <p:nvPr>
            <p:ph type="body" idx="1"/>
          </p:nvPr>
        </p:nvSpPr>
        <p:spPr bwMode="auto">
          <a:xfrm>
            <a:off x="838200" y="1879600"/>
            <a:ext cx="10514013" cy="43497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defRPr/>
            </a:pPr>
            <a:r>
              <a:rPr lang="en-GB"/>
              <a:t>Click to edit Master text styles</a:t>
            </a:r>
          </a:p>
          <a:p>
            <a:pPr lvl="1">
              <a:defRPr/>
            </a:pPr>
            <a:r>
              <a:rPr lang="en-GB"/>
              <a:t>Second level</a:t>
            </a:r>
          </a:p>
          <a:p>
            <a:pPr lvl="2">
              <a:defRPr/>
            </a:pPr>
            <a:r>
              <a:rPr lang="en-GB"/>
              <a:t>Third level</a:t>
            </a:r>
          </a:p>
          <a:p>
            <a:pPr lvl="3">
              <a:defRPr/>
            </a:pPr>
            <a:r>
              <a:rPr lang="en-GB"/>
              <a:t>Fourth level</a:t>
            </a:r>
          </a:p>
          <a:p>
            <a:pPr lvl="4">
              <a:defRPr/>
            </a:pPr>
            <a:r>
              <a:rPr lang="en-GB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98" name="AutoShape 1"/>
          <p:cNvSpPr/>
          <p:nvPr/>
        </p:nvSpPr>
        <p:spPr bwMode="auto">
          <a:xfrm rot="1560000">
            <a:off x="7785100" y="45640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409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76250" y="889000"/>
            <a:ext cx="963613" cy="1084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0" y="2780030"/>
            <a:ext cx="12170410" cy="4077970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65320" rIns="90000" bIns="45000"/>
          <a:lstStyle/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6000" b="1" dirty="0">
                <a:solidFill>
                  <a:srgbClr val="FF0000"/>
                </a:solidFill>
                <a:latin typeface="Calibri" panose="020F0502020204030204"/>
                <a:cs typeface="DejaVu Sans"/>
              </a:rPr>
              <a:t>ГРАНТ </a:t>
            </a:r>
          </a:p>
          <a:p>
            <a:pPr algn="ctr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800" b="1" dirty="0">
                <a:solidFill>
                  <a:srgbClr val="243D99"/>
                </a:solidFill>
                <a:latin typeface="Calibri" panose="020F0502020204030204"/>
                <a:cs typeface="DejaVu Sans"/>
              </a:rPr>
              <a:t>на реализацию проекта</a:t>
            </a:r>
          </a:p>
          <a:p>
            <a:pPr algn="ctr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800" b="1" dirty="0">
                <a:solidFill>
                  <a:srgbClr val="243D99"/>
                </a:solidFill>
                <a:latin typeface="Calibri" panose="020F0502020204030204"/>
                <a:cs typeface="DejaVu Sans"/>
              </a:rPr>
              <a:t> в сфере креативных (творческих) индустрий</a:t>
            </a:r>
            <a:endParaRPr lang="ru-RU" sz="4800" b="1" dirty="0">
              <a:solidFill>
                <a:srgbClr val="243D99"/>
              </a:solidFill>
              <a:latin typeface="Calibri" panose="020F0502020204030204"/>
              <a:ea typeface="DejaVu San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8775" y="2077152"/>
            <a:ext cx="4154170" cy="1054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Комитет по развитию малого, 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среднего бизнеса и потребительского рынка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ОБЩАЯ ИНФОРМАЦИЯ</a:t>
            </a:r>
          </a:p>
        </p:txBody>
      </p:sp>
      <p:sp>
        <p:nvSpPr>
          <p:cNvPr id="3" name="TextBox 3"/>
          <p:cNvSpPr txBox="1"/>
          <p:nvPr/>
        </p:nvSpPr>
        <p:spPr bwMode="auto">
          <a:xfrm>
            <a:off x="-71120" y="1037551"/>
            <a:ext cx="12174220" cy="4852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en-US" sz="27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Объем средств на </a:t>
            </a:r>
            <a:r>
              <a:rPr lang="ru-RU" sz="27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2026 год – </a:t>
            </a:r>
            <a:r>
              <a:rPr lang="ru-RU" sz="2700" b="1" kern="100" dirty="0">
                <a:solidFill>
                  <a:srgbClr val="F1575E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15 млн</a:t>
            </a:r>
            <a:r>
              <a:rPr lang="ru-RU" sz="27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 </a:t>
            </a:r>
            <a:r>
              <a:rPr lang="ru-RU" sz="2700" b="1" kern="100" dirty="0">
                <a:solidFill>
                  <a:srgbClr val="F1575E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рублей</a:t>
            </a:r>
            <a:endParaRPr lang="ru-RU" sz="2700" b="1" kern="10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7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</a:rPr>
              <a:t>Сумма гранта </a:t>
            </a:r>
            <a:r>
              <a:rPr lang="ru-RU" sz="27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–</a:t>
            </a:r>
            <a:r>
              <a:rPr lang="ru-RU" altLang="ru-RU" sz="27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</a:rPr>
              <a:t> </a:t>
            </a:r>
            <a:r>
              <a:rPr lang="ru-RU" altLang="ru-RU" sz="27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от </a:t>
            </a:r>
            <a:r>
              <a:rPr lang="ru-RU" altLang="ru-RU" sz="27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200 000 </a:t>
            </a:r>
            <a:r>
              <a:rPr lang="ru-RU" altLang="ru-RU" sz="27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</a:rPr>
              <a:t>до </a:t>
            </a:r>
            <a:r>
              <a:rPr lang="ru-RU" altLang="ru-RU" sz="2700" b="1" kern="100" dirty="0">
                <a:solidFill>
                  <a:srgbClr val="F1575E"/>
                </a:solidFill>
                <a:uFillTx/>
                <a:latin typeface="Calibri" panose="020F0502020204030204"/>
                <a:cs typeface="Arial" panose="020B0604020202020204"/>
              </a:rPr>
              <a:t>1 млн рублей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7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</a:rPr>
              <a:t>Сумма софинансирования проекта – не менее </a:t>
            </a:r>
            <a:r>
              <a:rPr lang="ru-RU" altLang="ru-RU" sz="27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25% </a:t>
            </a:r>
            <a:r>
              <a:rPr lang="ru-RU" altLang="ru-RU" sz="27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от суммы ПРОЕКТА</a:t>
            </a:r>
          </a:p>
          <a:p>
            <a:pPr marL="1143000" lvl="3" indent="0" algn="ctr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defRPr/>
            </a:pPr>
            <a:r>
              <a:rPr lang="ru-RU" altLang="ru-RU" sz="2700" b="1" i="1" kern="100" dirty="0">
                <a:solidFill>
                  <a:srgbClr val="00B0F0"/>
                </a:solidFill>
                <a:latin typeface="Calibri" panose="020F0502020204030204"/>
              </a:rPr>
              <a:t>Пример </a:t>
            </a:r>
          </a:p>
          <a:p>
            <a:pPr marL="1143000" lvl="3" indent="0" algn="ctr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defRPr/>
            </a:pPr>
            <a:r>
              <a:rPr lang="ru-RU" altLang="ru-RU" sz="2700" b="1" i="1" kern="100" dirty="0">
                <a:solidFill>
                  <a:srgbClr val="00B0F0"/>
                </a:solidFill>
                <a:latin typeface="Calibri" panose="020F0502020204030204"/>
              </a:rPr>
              <a:t>Проект – 1 400 000 рублей</a:t>
            </a:r>
          </a:p>
          <a:p>
            <a:pPr marL="1143000" lvl="3" indent="0" algn="ctr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defRPr/>
            </a:pPr>
            <a:r>
              <a:rPr lang="ru-RU" altLang="ru-RU" sz="2700" b="1" i="1" kern="100" dirty="0">
                <a:solidFill>
                  <a:srgbClr val="00B0F0"/>
                </a:solidFill>
                <a:latin typeface="Calibri" panose="020F0502020204030204"/>
              </a:rPr>
              <a:t>1 млн рублей </a:t>
            </a:r>
            <a:r>
              <a:rPr lang="ru-RU" altLang="ru-RU" sz="2700" b="1" i="1" kern="100" dirty="0">
                <a:solidFill>
                  <a:srgbClr val="00B0F0"/>
                </a:solidFill>
                <a:latin typeface="Calibri" panose="020F0502020204030204"/>
                <a:sym typeface="+mn-ea"/>
              </a:rPr>
              <a:t>–</a:t>
            </a:r>
            <a:r>
              <a:rPr lang="ru-RU" altLang="ru-RU" sz="27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 ГРАНТ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7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400 000 рублей </a:t>
            </a:r>
            <a:r>
              <a:rPr lang="ru-RU" altLang="ru-RU" sz="2700" b="1" i="1" kern="100" dirty="0">
                <a:solidFill>
                  <a:srgbClr val="00B0F0"/>
                </a:solidFill>
                <a:latin typeface="Calibri" panose="020F0502020204030204"/>
                <a:sym typeface="+mn-ea"/>
              </a:rPr>
              <a:t>–</a:t>
            </a:r>
            <a:r>
              <a:rPr lang="ru-RU" altLang="ru-RU" sz="27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 СОФИНАНС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766203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b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Что такое бизнес-проект</a:t>
            </a:r>
            <a:br>
              <a:rPr lang="en-US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endParaRPr lang="ru-RU" sz="2000" b="1" cap="all" dirty="0">
              <a:solidFill>
                <a:srgbClr val="00B0F0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3"/>
          <p:cNvSpPr txBox="1"/>
          <p:nvPr/>
        </p:nvSpPr>
        <p:spPr bwMode="auto">
          <a:xfrm>
            <a:off x="284138" y="1080813"/>
            <a:ext cx="11623724" cy="6508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endParaRPr lang="ru-RU" sz="2800" b="1" kern="100" dirty="0">
              <a:solidFill>
                <a:srgbClr val="455AA8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Это мероприятия с целью создания продукта/услуги </a:t>
            </a: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или иного результата, приносящего прибыль</a:t>
            </a:r>
          </a:p>
          <a:p>
            <a:endParaRPr lang="ru-RU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</a:t>
            </a:r>
            <a:r>
              <a:rPr 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Проект должен быть направлен </a:t>
            </a:r>
          </a:p>
          <a:p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</a:t>
            </a:r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- на создание нового </a:t>
            </a:r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</a:rPr>
              <a:t>креативного продукта </a:t>
            </a:r>
            <a:endParaRPr lang="ru-RU" sz="2800" kern="100" dirty="0">
              <a:solidFill>
                <a:srgbClr val="EE2128"/>
              </a:solidFill>
              <a:latin typeface="Calibri" panose="020F0502020204030204"/>
              <a:cs typeface="Arial" panose="020B0604020202020204"/>
            </a:endParaRPr>
          </a:p>
          <a:p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- и/или на развитие </a:t>
            </a:r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</a:rPr>
              <a:t>существующего креативного продукта</a:t>
            </a:r>
          </a:p>
          <a:p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</a:t>
            </a:r>
          </a:p>
          <a:p>
            <a:pPr algn="l"/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	</a:t>
            </a:r>
          </a:p>
          <a:p>
            <a:pPr algn="l"/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! </a:t>
            </a:r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Грант </a:t>
            </a:r>
            <a:r>
              <a:rPr lang="ru-RU" sz="24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НЕ предоставляется </a:t>
            </a:r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на текущие затраты предприятия, на платежи, которые осуществляются периодически по договорам до подачи заявки (в т.ч. арендные)</a:t>
            </a:r>
          </a:p>
          <a:p>
            <a:pPr algn="l"/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!</a:t>
            </a:r>
            <a:r>
              <a:rPr lang="ru-RU" sz="2400" i="0" u="none" strike="noStrike" kern="100" baseline="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 На оплату налогов, сборов, иных платежей в бюджет, % по займам </a:t>
            </a:r>
          </a:p>
          <a:p>
            <a:pPr algn="l"/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 государственных МФО</a:t>
            </a:r>
            <a:r>
              <a:rPr lang="ru-RU" sz="2400" i="0" u="none" strike="noStrike" kern="100" baseline="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	</a:t>
            </a:r>
            <a:endParaRPr lang="ru-RU" sz="2400" i="0" u="none" strike="noStrike" baseline="0" dirty="0">
              <a:solidFill>
                <a:srgbClr val="00B0F0"/>
              </a:solidFill>
              <a:latin typeface="Times New Roman" panose="02020603050405020304" pitchFamily="18" charset="0"/>
            </a:endParaRPr>
          </a:p>
          <a:p>
            <a:endParaRPr lang="ru-RU" sz="2800" b="1" kern="100" dirty="0">
              <a:solidFill>
                <a:schemeClr val="accent6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endParaRPr lang="en-US" sz="2800" b="1" kern="100" dirty="0">
              <a:solidFill>
                <a:schemeClr val="accent2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УСЛОВИЯ ОТБОРА </a:t>
            </a:r>
            <a:b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ПОЛУЧАТЕЛЕЙ гранта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5415" y="1916430"/>
            <a:ext cx="9871075" cy="4349750"/>
          </a:xfrm>
        </p:spPr>
        <p:txBody>
          <a:bodyPr/>
          <a:lstStyle/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соответствие получателя гранта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 на дату подачи заявки требованиям, установленным Порядком</a:t>
            </a:r>
            <a:endParaRPr lang="ru-RU" sz="2800" kern="10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соответствие сметы затрат проекта 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направлениям и требованиям Порядка</a:t>
            </a: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комплектность документов 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в составе заявки</a:t>
            </a: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предоставление документов 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в установленный объявлением срок</a:t>
            </a:r>
          </a:p>
          <a:p>
            <a:pPr marL="285750" marR="0" lvl="1" indent="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defRPr/>
            </a:pP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 </a:t>
            </a:r>
            <a:endParaRPr lang="ru-RU" sz="2400" b="1" kern="100" dirty="0">
              <a:solidFill>
                <a:srgbClr val="EE2128"/>
              </a:solidFill>
              <a:latin typeface="Calibri" panose="020F0502020204030204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1415415" y="5013176"/>
            <a:ext cx="92890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kern="100" dirty="0">
                <a:solidFill>
                  <a:srgbClr val="FF0000"/>
                </a:solidFill>
                <a:latin typeface="Calibri" panose="020F0502020204030204"/>
                <a:cs typeface="Arial" panose="020B0604020202020204"/>
              </a:rPr>
              <a:t>!</a:t>
            </a:r>
            <a:r>
              <a:rPr lang="en-US" sz="2000" b="1" kern="10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 </a:t>
            </a:r>
            <a:r>
              <a:rPr lang="ru-RU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Победители конкурсного отбора </a:t>
            </a:r>
            <a:r>
              <a:rPr lang="en-US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–</a:t>
            </a:r>
            <a:r>
              <a:rPr lang="ru-RU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 это участники, набравшие наибольшее количество баллов по результатам оценки заявки, проекта, презентации проекта</a:t>
            </a:r>
            <a:endParaRPr lang="ru-RU" sz="2000" b="1" kern="100" dirty="0">
              <a:solidFill>
                <a:srgbClr val="0033CC"/>
              </a:solidFill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ТРЕБОВАНИЯ К </a:t>
            </a:r>
            <a:r>
              <a:rPr lang="ru-RU" sz="4000" b="1" dirty="0">
                <a:solidFill>
                  <a:srgbClr val="F04247"/>
                </a:solidFill>
                <a:ea typeface="Microsoft YaHei" panose="020B0503020204020204" charset="-122"/>
              </a:rPr>
              <a:t>УЧАСТНИКУ ОТБОРА </a:t>
            </a: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119336" y="1047433"/>
            <a:ext cx="11546522" cy="54648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является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субъектом </a:t>
            </a: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sym typeface="+mn-ea"/>
              </a:rPr>
              <a:t>креативных (творческих) индустрий.</a:t>
            </a:r>
          </a:p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b="1" u="sng" kern="100" spc="-70" dirty="0">
                <a:solidFill>
                  <a:srgbClr val="0033CC"/>
                </a:solidFill>
                <a:latin typeface="Calibri" panose="020F0502020204030204"/>
                <a:sym typeface="+mn-ea"/>
              </a:rPr>
              <a:t>1) на дату подачи заявки об участии в отборе: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FF0000"/>
                </a:solidFill>
                <a:latin typeface="Calibri" panose="020F0502020204030204"/>
              </a:rPr>
              <a:t>задолженность по налогам на едином налоговом счете – не более 30 000 </a:t>
            </a:r>
            <a:r>
              <a:rPr lang="ru-RU" sz="2400" b="1" kern="100" spc="-70" dirty="0" err="1">
                <a:solidFill>
                  <a:srgbClr val="FF0000"/>
                </a:solidFill>
                <a:latin typeface="Calibri" panose="020F0502020204030204"/>
              </a:rPr>
              <a:t>руб</a:t>
            </a:r>
            <a:r>
              <a:rPr lang="ru-RU" sz="2400" b="1" kern="100" spc="-70" dirty="0">
                <a:solidFill>
                  <a:srgbClr val="FF0000"/>
                </a:solidFill>
                <a:latin typeface="Calibri" panose="020F0502020204030204"/>
              </a:rPr>
              <a:t>;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chemeClr val="accent6"/>
                </a:solidFill>
                <a:latin typeface="Calibri" panose="020F0502020204030204"/>
              </a:rPr>
              <a:t>участник отбора не должен быть иностранным или российским юридическим лицом с долей прямого или косвенного участия офшорных компаний свыше 25%, за исключением случаев, предусмотренных законодательством РФ;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chemeClr val="accent6"/>
                </a:solidFill>
                <a:latin typeface="Calibri" panose="020F0502020204030204"/>
              </a:rPr>
              <a:t>участник отбора, являющийся юридическим лицом, не находится в процессе реорганизации, ликвидации, в отношении его не введена процедура банкротства, деятельность участника отбора не приостановлена в порядке, предусмотренном законодательством Российской Федерации, а участник отбора, являющийся индивидуальным предпринимателем, не прекратил деятельность в качестве индивидуального предпринимателя;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4247"/>
                </a:solidFill>
                <a:ea typeface="Microsoft YaHei" panose="020B0503020204020204" charset="-122"/>
              </a:rPr>
              <a:t>ТРЕБОВАНИЯ К УЧАСТНИКУ ОТБОРА </a:t>
            </a: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617538" y="1193180"/>
            <a:ext cx="10791825" cy="533216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b="1" u="sng" kern="100" spc="-70" dirty="0">
                <a:solidFill>
                  <a:srgbClr val="0033CC"/>
                </a:solidFill>
                <a:latin typeface="Calibri" panose="020F0502020204030204"/>
              </a:rPr>
              <a:t>2) на дату осуществления проверки, предусмотренной пунктом 2.8.2 Порядка:</a:t>
            </a:r>
            <a:endParaRPr lang="ru-RU" sz="2400" b="1" u="sng" kern="100" spc="-7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</a:endParaRP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</a:rPr>
              <a:t>участник отбора не находится в перечне организаций и ФЛ, в отношении которых имеются сведения об их причастности к экстремистской деятельности или терроризму;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</a:rPr>
              <a:t>участник отбора не находится в составляемых в рамках реализации полномочий, предусмотренных главой VII Устава ООН, Советом Безопасности ООН или органами, специально созданными решениями Совета Безопасности ООН, перечнях организаций и физических лиц, связанных с террористическими организациями и террористами или с распространением оружия массового уничтожения;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</a:rPr>
              <a:t>участник отбора не является иностранным агентом в соответствии с Федеральным законом от 14 июля 2022 года N 255-ФЗ "О контроле за деятельностью лиц, находящихся под иностранным влиянием";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4247"/>
                </a:solidFill>
                <a:ea typeface="Microsoft YaHei" panose="020B0503020204020204" charset="-122"/>
              </a:rPr>
              <a:t>ТРЕБОВАНИЯ К УЧАСТНИКУ ОТБОРА </a:t>
            </a: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617538" y="1193180"/>
            <a:ext cx="10791825" cy="51161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300" b="1" kern="100" spc="-70" dirty="0">
                <a:solidFill>
                  <a:srgbClr val="0033CC"/>
                </a:solidFill>
                <a:latin typeface="Calibri" panose="020F0502020204030204"/>
              </a:rPr>
              <a:t>участник отбора не находится в реестре недобросовестных поставщиков (подрядчиков, исполнителей), предусмотренном Федеральным законом от 5 апреля 2013 года N 44-ФЗ "О контрактной системе в сфере закупок товаров, работ, услуг для обеспечения государственных и муниципальных нужд";</a:t>
            </a:r>
          </a:p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300" b="1" u="sng" kern="100" spc="-70" dirty="0">
                <a:solidFill>
                  <a:srgbClr val="0033CC"/>
                </a:solidFill>
                <a:latin typeface="Calibri" panose="020F0502020204030204"/>
              </a:rPr>
              <a:t>3) на 1-е число месяца, предшествующего месяцу подачи заявки на участие в отборе: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300" b="1" kern="100" spc="-70" dirty="0">
                <a:solidFill>
                  <a:srgbClr val="0033CC"/>
                </a:solidFill>
                <a:latin typeface="Calibri" panose="020F0502020204030204"/>
              </a:rPr>
              <a:t>участник отбора не получает средства из областного бюджета на основании иных нормативных правовых актов Ленинградской области на цели, установленные настоящим Порядком;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300" b="1" kern="100" spc="-70" dirty="0">
                <a:solidFill>
                  <a:srgbClr val="0033CC"/>
                </a:solidFill>
                <a:latin typeface="Calibri" panose="020F0502020204030204"/>
              </a:rPr>
              <a:t>у участника отбора отсутствуют просроченная задолженность по возврату в областной бюджет иных субсидий, бюджетных инвестиций, а также иная просроченная (неурегулированная) задолженность по денежным обязательствам перед Ленинградской областью (за исключением случаев, установленных Правительством Ленинградской области).</a:t>
            </a:r>
            <a:endParaRPr lang="ru-RU" altLang="ru-RU" sz="2300" kern="100" spc="-7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120942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350620"/>
            <a:ext cx="12192000" cy="1767862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ПОДАЧА ЗАЯВКИ</a:t>
            </a:r>
            <a:b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13</a:t>
            </a:r>
            <a: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февраля – </a:t>
            </a:r>
            <a: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16</a:t>
            </a:r>
            <a: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марта 2026</a:t>
            </a:r>
            <a:b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комиссия (защита) – </a:t>
            </a:r>
            <a: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19</a:t>
            </a:r>
            <a: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марта 2026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1920788" y="2199412"/>
            <a:ext cx="8465185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в электронном виде через личный кабинет системы </a:t>
            </a:r>
            <a:r>
              <a:rPr lang="ru-RU" sz="2800" b="1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ssmsp.lenreg.ru</a:t>
            </a:r>
            <a:endParaRPr lang="ru-RU" altLang="en-US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1913802" y="3286268"/>
            <a:ext cx="8465185" cy="954107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документы подписываются </a:t>
            </a: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усиленной квалифицированной электронной подписью</a:t>
            </a:r>
            <a:endParaRPr lang="ru-RU" altLang="en-US" sz="2800" b="1" kern="100" spc="-100" dirty="0">
              <a:solidFill>
                <a:schemeClr val="bg1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1920788" y="5517232"/>
            <a:ext cx="8458200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заявку можно отозвать на доработку </a:t>
            </a: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по кнопке «Отозвать заявку»</a:t>
            </a:r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 </a:t>
            </a:r>
            <a:endParaRPr lang="ru-RU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1920788" y="4402236"/>
            <a:ext cx="8458200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2800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сканы документов должны быть</a:t>
            </a:r>
          </a:p>
          <a:p>
            <a:pPr algn="ctr"/>
            <a:r>
              <a:rPr lang="ru-RU" altLang="en-US" sz="2800" b="1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надлежащего качества (читаемые)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350620"/>
            <a:ext cx="12192000" cy="1767862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ЗАЩИТА ПРОЕКТА </a:t>
            </a:r>
            <a:b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комиссия (защита) – </a:t>
            </a:r>
            <a: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19</a:t>
            </a:r>
            <a: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марта 2026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1920788" y="2199412"/>
            <a:ext cx="8465185" cy="523220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Защита проекта производится очно </a:t>
            </a:r>
            <a:endParaRPr lang="ru-RU" altLang="en-US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10" name="Text Box 4"/>
          <p:cNvSpPr txBox="1"/>
          <p:nvPr/>
        </p:nvSpPr>
        <p:spPr bwMode="auto">
          <a:xfrm>
            <a:off x="1920788" y="2996952"/>
            <a:ext cx="8465185" cy="138499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ea typeface="Microsoft YaHei" panose="020B0503020204020204" charset="-122"/>
                <a:sym typeface="+mn-ea"/>
              </a:rPr>
              <a:t>Оценка представленных участниками отбора заявок осуществляется комиссией в день рассмотрения заявок непосредственно после их рассмотрения</a:t>
            </a:r>
            <a:endParaRPr lang="ru-RU" altLang="en-US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2516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4247"/>
                </a:solidFill>
                <a:ea typeface="Microsoft YaHei" panose="020B0503020204020204" charset="-122"/>
              </a:rPr>
              <a:t>1.КРИТЕРИИ ОЦЕНКИ ПРОЕКТА</a:t>
            </a: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119336" y="1047433"/>
            <a:ext cx="11546522" cy="54648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sym typeface="+mn-ea"/>
              </a:rPr>
              <a:t>а) наличие материальной базы, необходимой для реализации проекта (весовое значение критерия в общей оценке – 10%);</a:t>
            </a:r>
          </a:p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b="1" kern="100" spc="-70" dirty="0">
                <a:solidFill>
                  <a:schemeClr val="accent6"/>
                </a:solidFill>
                <a:latin typeface="Calibri" panose="020F0502020204030204"/>
              </a:rPr>
              <a:t>б) доля средств, предусмотренных проектом на финансовое обеспечение расходов, указанных в абзацах пятом – седьмом, девятом и одиннадцатом пункта 1.6 Порядка, в общем объеме расходов (весовое значение критерия в общей оценке – 10%);</a:t>
            </a:r>
          </a:p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b="1" kern="100" spc="-70" dirty="0">
                <a:solidFill>
                  <a:schemeClr val="accent6"/>
                </a:solidFill>
                <a:latin typeface="Calibri" panose="020F0502020204030204"/>
              </a:rPr>
              <a:t>в) увеличение выручки участника отбора в году, предшествующем году направления заявки, по отношению к значению выручки за предыдущий год (весовое значение критерия в общей оценке – 15%);</a:t>
            </a:r>
          </a:p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b="1" kern="100" spc="-70" dirty="0">
                <a:solidFill>
                  <a:schemeClr val="accent6"/>
                </a:solidFill>
                <a:latin typeface="Calibri" panose="020F0502020204030204"/>
              </a:rPr>
              <a:t>г) уровень оценки «Индекса деловой репутации субъектов предпринимательской деятельности (ЭКГ-рейтинга)» участника отбора (в соответствии с приказом Федерального агентства по техническому регулированию и метрологии от 29 декабря 2023 года № 1765-ст (ГОСТ Р 71198-2023)) (весовое значение критерия в общей оценке – 15%) сайт: </a:t>
            </a:r>
            <a:r>
              <a:rPr lang="ru-RU" sz="2400" b="1" kern="100" spc="-70" dirty="0" err="1">
                <a:solidFill>
                  <a:schemeClr val="accent6"/>
                </a:solidFill>
                <a:latin typeface="Calibri" panose="020F0502020204030204"/>
              </a:rPr>
              <a:t>экг-рейтинг.рф</a:t>
            </a:r>
            <a:r>
              <a:rPr lang="ru-RU" sz="2400" b="1" kern="100" spc="-70" dirty="0">
                <a:solidFill>
                  <a:schemeClr val="accent6"/>
                </a:solidFill>
                <a:latin typeface="Calibri" panose="020F0502020204030204"/>
              </a:rPr>
              <a:t>/;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endParaRPr lang="ru-RU" sz="2400" b="1" kern="100" spc="-70" dirty="0">
              <a:solidFill>
                <a:schemeClr val="accent6"/>
              </a:solidFill>
              <a:latin typeface="Calibri" panose="020F0502020204030204"/>
            </a:endParaRP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endParaRPr lang="ru-RU" sz="2400" b="1" kern="100" spc="-70" dirty="0">
              <a:solidFill>
                <a:schemeClr val="accent6"/>
              </a:solidFill>
              <a:latin typeface="Calibri" panose="020F0502020204030204"/>
            </a:endParaRP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endParaRPr lang="ru-RU" sz="2400" b="1" kern="100" spc="-70" dirty="0">
              <a:solidFill>
                <a:schemeClr val="accent6"/>
              </a:solidFill>
              <a:latin typeface="Calibri" panose="020F0502020204030204"/>
            </a:endParaRP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endParaRPr lang="ru-RU" sz="2400" b="1" kern="100" spc="-70" dirty="0">
              <a:solidFill>
                <a:schemeClr val="accent6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98971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4247"/>
                </a:solidFill>
                <a:ea typeface="Microsoft YaHei" panose="020B0503020204020204" charset="-122"/>
              </a:rPr>
              <a:t>2.КРИТЕРИИ ОЦЕНКИ ПРОЕКТА</a:t>
            </a: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119336" y="1047433"/>
            <a:ext cx="11546522" cy="54648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sym typeface="+mn-ea"/>
              </a:rPr>
              <a:t>д) качество подготовки проекта (детальная проработанность заявки, четкость изложения замысла, соответствие мероприятий целям и задачам, актуальность проекта для региона, оптимальность механизмов реализации, ориентированность на практический и конкретный результат, перспективность реализации проекта, в том числе эффективность его реализации, качество проведенных расчетов, по итогам защиты проекта в совокупности с представленными документами в составе заявки) (весовое значение критерия в общей оценке – 30%);</a:t>
            </a:r>
          </a:p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sym typeface="+mn-ea"/>
              </a:rPr>
              <a:t>е) качество презентации проекта на заседании комиссии (оценивается компетентность участника отбора по представленному проекту, ответы участника отбора на вопросы комиссии по итогам защиты проекта в совокупности с представленными документами в составе заявки) (весовое значение критерия в общей оценке – 20%).</a:t>
            </a:r>
            <a:endParaRPr lang="ru-RU" sz="2400" b="1" kern="100" spc="-70" dirty="0">
              <a:solidFill>
                <a:schemeClr val="accent6"/>
              </a:solidFill>
              <a:latin typeface="Calibri" panose="020F0502020204030204"/>
            </a:endParaRP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endParaRPr lang="ru-RU" sz="2400" b="1" kern="100" spc="-70" dirty="0">
              <a:solidFill>
                <a:schemeClr val="accent6"/>
              </a:solidFill>
              <a:latin typeface="Calibri" panose="020F0502020204030204"/>
            </a:endParaRPr>
          </a:p>
          <a:p>
            <a:pPr marL="285750" lvl="1" indent="0" algn="just">
              <a:spcAft>
                <a:spcPts val="600"/>
              </a:spcAft>
              <a:buClr>
                <a:srgbClr val="00B050"/>
              </a:buClr>
              <a:defRPr/>
            </a:pPr>
            <a:endParaRPr lang="ru-RU" sz="2400" b="1" kern="100" spc="-70" dirty="0">
              <a:solidFill>
                <a:schemeClr val="accent6"/>
              </a:solidFill>
              <a:latin typeface="Calibri" panose="020F0502020204030204"/>
            </a:endParaRP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endParaRPr lang="ru-RU" sz="2400" b="1" kern="100" spc="-70" dirty="0">
              <a:solidFill>
                <a:schemeClr val="accent6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8285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1.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 грант + софинансирование 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1366541" y="1883339"/>
            <a:ext cx="9531985" cy="97533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Аренда нежилого помещения по договору аренды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30% от суммы ПРОЕКТА /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300 тыс. рублей ГРАНТА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1363286" y="2954241"/>
            <a:ext cx="9531985" cy="1410652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Ремонт нежилого помещения 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(в</a:t>
            </a:r>
            <a:r>
              <a:rPr lang="ru-RU" sz="2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собственности или в аренде по договору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&lt; 3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-х лет с даты подачи заявки, с регистрацией в Росреестре!)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1363288" y="4460461"/>
            <a:ext cx="9531985" cy="840106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оргтехники, инвентаря, мебели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1363287" y="5396135"/>
            <a:ext cx="9531985" cy="84010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оборудования, комплектующих для оборудования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2.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1379668" y="1858982"/>
            <a:ext cx="9531985" cy="928833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Технологическое присоединение к объектам инженерной инфраструктуры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(электросети, газ, вода, водоотведение, тепло)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1379668" y="2863864"/>
            <a:ext cx="9531985" cy="100427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Оформление результатов интеллектуальной деятельности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30% от суммы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</a:rPr>
              <a:t>ПРОЕКТА /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руб. 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1330007" y="5213651"/>
            <a:ext cx="9531985" cy="1179211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400" i="1" dirty="0">
                <a:solidFill>
                  <a:schemeClr val="bg1"/>
                </a:solidFill>
                <a:latin typeface="+mn-lt"/>
                <a:sym typeface="+mn-ea"/>
              </a:rPr>
              <a:t>Приобретение ПО и неисключительных прав на ПО </a:t>
            </a:r>
          </a:p>
          <a:p>
            <a:pPr algn="ctr"/>
            <a:r>
              <a:rPr lang="ru-RU" alt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  <a:sym typeface="+mn-ea"/>
              </a:rPr>
              <a:t>(расходы на получение прав, настройку, модификацию, сопровождение ПО) </a:t>
            </a:r>
          </a:p>
        </p:txBody>
      </p:sp>
      <p:sp>
        <p:nvSpPr>
          <p:cNvPr id="2" name="Round Diagonal Corner Rectangle 9"/>
          <p:cNvSpPr/>
          <p:nvPr/>
        </p:nvSpPr>
        <p:spPr bwMode="auto">
          <a:xfrm>
            <a:off x="1379668" y="3996605"/>
            <a:ext cx="9531985" cy="108858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Создание, модернизация сайта и/или аккаунтов в </a:t>
            </a:r>
            <a:r>
              <a:rPr lang="ru-RU" sz="2400" dirty="0" err="1">
                <a:solidFill>
                  <a:schemeClr val="bg1"/>
                </a:solidFill>
                <a:latin typeface="+mn-lt"/>
              </a:rPr>
              <a:t>соцсетях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 - не </a:t>
            </a:r>
            <a:r>
              <a:rPr lang="en-US" sz="2400" dirty="0">
                <a:solidFill>
                  <a:schemeClr val="bg1"/>
                </a:solidFill>
                <a:latin typeface="+mn-lt"/>
              </a:rPr>
              <a:t>&gt; 3!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 и/или разработка и внедрение чат-ботов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10% от суммы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</a:rPr>
              <a:t>ПРОЕКТА /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тыс.руб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</a:t>
            </a:r>
            <a:r>
              <a:rPr lang="ru-RU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ГРАНТА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3.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1316517" y="4875547"/>
            <a:ext cx="9531985" cy="70720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Оплата услуг по обучению в сфере креативных индустрий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10% от суммы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</a:rPr>
              <a:t>ПРОЕКТА /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тыс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руб. </a:t>
            </a:r>
            <a:r>
              <a:rPr lang="ru-RU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ГРАНТА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  <a:sym typeface="+mn-ea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1344079" y="2942059"/>
            <a:ext cx="9531985" cy="1029321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Уплата первого взноса (аванса) при заключении договора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лизинга и/или лизинговых платежей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за исключением договоров на транспортные средства </a:t>
            </a:r>
          </a:p>
        </p:txBody>
      </p:sp>
      <p:sp>
        <p:nvSpPr>
          <p:cNvPr id="12" name="Round Diagonal Corner Rectangle 11"/>
          <p:cNvSpPr/>
          <p:nvPr/>
        </p:nvSpPr>
        <p:spPr>
          <a:xfrm>
            <a:off x="1330004" y="4031456"/>
            <a:ext cx="9531985" cy="75003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Реклама и продвижение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10% от суммы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</a:rPr>
              <a:t>ПРОЕКТА /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руб. </a:t>
            </a:r>
            <a:r>
              <a:rPr lang="ru-RU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ГРАНТА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2" name="Round Diagonal Corner Rectangle 11"/>
          <p:cNvSpPr/>
          <p:nvPr/>
        </p:nvSpPr>
        <p:spPr bwMode="auto">
          <a:xfrm>
            <a:off x="1379669" y="1770716"/>
            <a:ext cx="9531985" cy="110900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  <a:ea typeface="Calibri" panose="020F0502020204030204" charset="0"/>
              </a:rPr>
              <a:t>Приобретение сырья и расходных материалов,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  <a:ea typeface="Calibri" panose="020F0502020204030204" charset="0"/>
              </a:rPr>
              <a:t>необходимых для производства продукции и оказания услуг</a:t>
            </a:r>
            <a:endParaRPr lang="en-US" sz="2400" dirty="0">
              <a:solidFill>
                <a:schemeClr val="bg1"/>
              </a:solidFill>
              <a:latin typeface="+mn-lt"/>
              <a:ea typeface="Calibri" panose="020F0502020204030204" charset="0"/>
            </a:endParaRP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30% от суммы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</a:rPr>
              <a:t>ПРОЕКТА /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300 тыс. рублей</a:t>
            </a:r>
            <a:r>
              <a:rPr lang="ru-RU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ГРАНТА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altLang="en-US" sz="2400" dirty="0">
              <a:solidFill>
                <a:srgbClr val="EE2128"/>
              </a:solidFill>
              <a:latin typeface="+mn-lt"/>
              <a:sym typeface="+mn-ea"/>
            </a:endParaRPr>
          </a:p>
        </p:txBody>
      </p:sp>
      <p:sp>
        <p:nvSpPr>
          <p:cNvPr id="13" name="Round Diagonal Corner Rectangle 9"/>
          <p:cNvSpPr/>
          <p:nvPr/>
        </p:nvSpPr>
        <p:spPr bwMode="auto">
          <a:xfrm>
            <a:off x="1316517" y="5653793"/>
            <a:ext cx="9531985" cy="70720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lvl="0" algn="ctr"/>
            <a:r>
              <a:rPr lang="ru-RU" sz="24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Оплата услуг по участию в выставках, в том числе выставочный взнос</a:t>
            </a:r>
          </a:p>
          <a:p>
            <a:pPr lvl="0" algn="ctr"/>
            <a:r>
              <a:rPr lang="ru-RU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en-US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&gt;</a:t>
            </a:r>
            <a:r>
              <a:rPr lang="ru-RU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10% от суммы </a:t>
            </a:r>
            <a:r>
              <a:rPr lang="ru-RU" sz="2400" i="1">
                <a:solidFill>
                  <a:schemeClr val="accent2">
                    <a:lumMod val="75000"/>
                  </a:schemeClr>
                </a:solidFill>
              </a:rPr>
              <a:t>ПРОЕКТА /</a:t>
            </a:r>
            <a:r>
              <a:rPr lang="ru-RU" sz="2400" i="1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en-US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&gt;</a:t>
            </a:r>
            <a:r>
              <a:rPr lang="ru-RU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ru-RU" sz="2400" i="1" dirty="0" err="1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тыс</a:t>
            </a:r>
            <a:r>
              <a:rPr lang="en-US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ru-RU" sz="2400" i="1" dirty="0">
                <a:solidFill>
                  <a:srgbClr val="3333CC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руб. ГРАНТА</a:t>
            </a:r>
            <a:endParaRPr lang="ru-RU" altLang="en-US" sz="2400" i="1" dirty="0">
              <a:solidFill>
                <a:srgbClr val="3333CC">
                  <a:lumMod val="75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  <a:sym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14796" y="-58982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1. комплект документов</a:t>
            </a:r>
          </a:p>
        </p:txBody>
      </p:sp>
      <p:sp>
        <p:nvSpPr>
          <p:cNvPr id="15" name="Pentagon 14"/>
          <p:cNvSpPr/>
          <p:nvPr/>
        </p:nvSpPr>
        <p:spPr>
          <a:xfrm>
            <a:off x="1230747" y="1120914"/>
            <a:ext cx="9720000" cy="720000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altLang="en-US" sz="2400" b="1" dirty="0">
                <a:solidFill>
                  <a:srgbClr val="EE2128"/>
                </a:solidFill>
              </a:rPr>
              <a:t>Заявление</a:t>
            </a:r>
            <a:r>
              <a:rPr lang="ru-RU" altLang="en-US" sz="2400" dirty="0"/>
              <a:t> </a:t>
            </a:r>
            <a:r>
              <a:rPr lang="ru-RU" altLang="en-US" sz="2400" dirty="0">
                <a:solidFill>
                  <a:srgbClr val="243D99"/>
                </a:solidFill>
              </a:rPr>
              <a:t>по форме согласно Приложению к Порядку </a:t>
            </a:r>
          </a:p>
          <a:p>
            <a:pPr algn="ctr" eaLnBrk="1" fontAlgn="ctr" latinLnBrk="0" hangingPunct="1"/>
            <a:r>
              <a:rPr lang="ru-RU" altLang="en-US" sz="2400" dirty="0">
                <a:solidFill>
                  <a:srgbClr val="243D99"/>
                </a:solidFill>
              </a:rPr>
              <a:t>(формируется в системе)</a:t>
            </a:r>
          </a:p>
        </p:txBody>
      </p:sp>
      <p:sp>
        <p:nvSpPr>
          <p:cNvPr id="3" name="Pentagon 14"/>
          <p:cNvSpPr/>
          <p:nvPr/>
        </p:nvSpPr>
        <p:spPr bwMode="auto">
          <a:xfrm>
            <a:off x="1219876" y="2204864"/>
            <a:ext cx="9719945" cy="4104456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200" b="1" dirty="0">
                <a:solidFill>
                  <a:srgbClr val="EE2128"/>
                </a:solidFill>
              </a:rPr>
              <a:t>Информация о проекте </a:t>
            </a:r>
          </a:p>
          <a:p>
            <a:pPr algn="ctr"/>
            <a:r>
              <a:rPr lang="ru-RU" altLang="en-US" sz="2200" dirty="0">
                <a:solidFill>
                  <a:srgbClr val="243D99"/>
                </a:solidFill>
              </a:rPr>
              <a:t>по форме согласно Приложению к Порядку</a:t>
            </a:r>
          </a:p>
          <a:p>
            <a:pPr marL="457200" indent="-457200">
              <a:buAutoNum type="arabicPeriod"/>
            </a:pPr>
            <a:r>
              <a:rPr lang="ru-RU" sz="2200" dirty="0">
                <a:solidFill>
                  <a:srgbClr val="243D99"/>
                </a:solidFill>
              </a:rPr>
              <a:t>Общая информация о проекте (наименование проекта, фактический адрес реализации проекта, характеристика продукта/услуги).</a:t>
            </a:r>
          </a:p>
          <a:p>
            <a:pPr marL="457200" indent="-457200">
              <a:buAutoNum type="arabicPeriod"/>
            </a:pPr>
            <a:r>
              <a:rPr lang="ru-RU" sz="2200" dirty="0">
                <a:solidFill>
                  <a:srgbClr val="243D99"/>
                </a:solidFill>
              </a:rPr>
              <a:t>Ресурсы для проекта, имеющиеся на дату подачи заявки.</a:t>
            </a:r>
          </a:p>
          <a:p>
            <a:pPr marL="457200" indent="-457200">
              <a:buAutoNum type="arabicPeriod"/>
            </a:pPr>
            <a:r>
              <a:rPr lang="ru-RU" sz="2200" dirty="0">
                <a:solidFill>
                  <a:srgbClr val="243D99"/>
                </a:solidFill>
              </a:rPr>
              <a:t>Перечень мероприятий по реализации проекта (календарный план реализации проекта).</a:t>
            </a:r>
          </a:p>
          <a:p>
            <a:pPr marL="457200" indent="-457200">
              <a:buAutoNum type="arabicPeriod"/>
            </a:pPr>
            <a:r>
              <a:rPr lang="ru-RU" sz="2200" dirty="0">
                <a:solidFill>
                  <a:srgbClr val="243D99"/>
                </a:solidFill>
              </a:rPr>
              <a:t>План расходов (по статьям).</a:t>
            </a:r>
          </a:p>
          <a:p>
            <a:pPr marL="457200" indent="-457200">
              <a:buAutoNum type="arabicPeriod"/>
            </a:pPr>
            <a:r>
              <a:rPr lang="ru-RU" sz="2200" dirty="0">
                <a:solidFill>
                  <a:srgbClr val="243D99"/>
                </a:solidFill>
              </a:rPr>
              <a:t>Данные отчетности за 1 предшествующий год.</a:t>
            </a:r>
          </a:p>
          <a:p>
            <a:pPr marL="457200" indent="-457200">
              <a:buAutoNum type="arabicPeriod"/>
            </a:pPr>
            <a:r>
              <a:rPr lang="ru-RU" sz="2200" dirty="0">
                <a:solidFill>
                  <a:srgbClr val="243D99"/>
                </a:solidFill>
              </a:rPr>
              <a:t>Планируемые финансовые результаты с учетом реализации проекта.</a:t>
            </a:r>
          </a:p>
          <a:p>
            <a:pPr algn="ctr"/>
            <a:r>
              <a:rPr lang="ru-RU" altLang="en-US" sz="2000" dirty="0">
                <a:solidFill>
                  <a:srgbClr val="243D99"/>
                </a:solidFill>
              </a:rPr>
              <a:t> </a:t>
            </a:r>
            <a:endParaRPr lang="ru-RU" sz="2000" b="1" dirty="0">
              <a:solidFill>
                <a:srgbClr val="EE2128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14796" y="-58982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2. комплект документов</a:t>
            </a:r>
          </a:p>
        </p:txBody>
      </p:sp>
      <p:sp>
        <p:nvSpPr>
          <p:cNvPr id="2" name="Pentagon 14"/>
          <p:cNvSpPr/>
          <p:nvPr/>
        </p:nvSpPr>
        <p:spPr bwMode="auto">
          <a:xfrm>
            <a:off x="975015" y="2420888"/>
            <a:ext cx="9720000" cy="2478794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dirty="0">
                <a:solidFill>
                  <a:srgbClr val="243D99"/>
                </a:solidFill>
              </a:rPr>
              <a:t>Дополнительно соискатель вправе предоставить для начисления</a:t>
            </a:r>
          </a:p>
          <a:p>
            <a:pPr algn="ctr"/>
            <a:r>
              <a:rPr lang="ru-RU" sz="2400" dirty="0">
                <a:solidFill>
                  <a:srgbClr val="243D99"/>
                </a:solidFill>
              </a:rPr>
              <a:t>баллов - копии правоустанавливающих документов на недвижимое имущество (при использовании недвижимого имущества), на территории которого соискатель реализует или планирует реализовать проект</a:t>
            </a:r>
          </a:p>
        </p:txBody>
      </p:sp>
      <p:sp>
        <p:nvSpPr>
          <p:cNvPr id="3" name="Pentagon 14"/>
          <p:cNvSpPr/>
          <p:nvPr/>
        </p:nvSpPr>
        <p:spPr bwMode="auto">
          <a:xfrm>
            <a:off x="975015" y="1251658"/>
            <a:ext cx="9720000" cy="864096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ПРЕЗЕНТАЦИЯ бизнес-проекта </a:t>
            </a:r>
          </a:p>
          <a:p>
            <a:pPr algn="ctr"/>
            <a:r>
              <a:rPr lang="en-US" sz="2400" dirty="0">
                <a:solidFill>
                  <a:srgbClr val="243D99"/>
                </a:solidFill>
              </a:rPr>
              <a:t>PDF </a:t>
            </a:r>
            <a:r>
              <a:rPr lang="ru-RU" sz="2400" dirty="0">
                <a:solidFill>
                  <a:srgbClr val="243D99"/>
                </a:solidFill>
              </a:rPr>
              <a:t>или </a:t>
            </a:r>
            <a:r>
              <a:rPr lang="en-US" sz="2400" dirty="0">
                <a:solidFill>
                  <a:srgbClr val="243D99"/>
                </a:solidFill>
              </a:rPr>
              <a:t>PPTX</a:t>
            </a:r>
            <a:endParaRPr lang="ru-RU" altLang="en-US" sz="2400" dirty="0">
              <a:solidFill>
                <a:srgbClr val="243D99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ОТВЕТСТВЕННОСТЬ УЧАСТНИКА ОТБОРА</a:t>
            </a: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1863405" y="1090462"/>
            <a:ext cx="8465185" cy="1384995"/>
          </a:xfrm>
          <a:prstGeom prst="rect">
            <a:avLst/>
          </a:prstGeom>
          <a:solidFill>
            <a:srgbClr val="F04247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Ответственность за полноту и достоверность информации и документов в заявке, а также за своевременность их предоставления несет </a:t>
            </a:r>
            <a:r>
              <a:rPr lang="ru-RU" sz="2800" kern="100" spc="-100" dirty="0">
                <a:solidFill>
                  <a:schemeClr val="bg1"/>
                </a:solidFill>
                <a:ea typeface="Microsoft YaHei" panose="020B0503020204020204" charset="-122"/>
                <a:sym typeface="+mn-ea"/>
              </a:rPr>
              <a:t>участник отбора !</a:t>
            </a:r>
            <a:endParaRPr lang="ru-RU" altLang="en-US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83429" y="2468611"/>
            <a:ext cx="102251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455AA8"/>
                </a:solidFill>
                <a:latin typeface="+mn-lt"/>
              </a:rPr>
              <a:t>Предусмотрено казначейское сопровождение</a:t>
            </a:r>
          </a:p>
          <a:p>
            <a:pPr algn="ctr"/>
            <a:endParaRPr lang="ru-RU" sz="2000" b="1" dirty="0">
              <a:solidFill>
                <a:srgbClr val="455AA8"/>
              </a:solidFill>
              <a:latin typeface="+mn-lt"/>
            </a:endParaRPr>
          </a:p>
          <a:p>
            <a:pPr algn="ctr"/>
            <a:r>
              <a:rPr lang="ru-RU" sz="2000" b="1" dirty="0">
                <a:solidFill>
                  <a:srgbClr val="455AA8"/>
                </a:solidFill>
                <a:latin typeface="+mn-lt"/>
              </a:rPr>
              <a:t>Затраты за счет средств гранта производятся получателем гранта в безналичном порядке со счета, на который перечислены средства гранта. Перечисление гранта осуществляется Комитетом финансов Ленинградской области на основании заявки на оплату расходов, представленной Комитетом, на лицевой счет, открытый в Управлении Федерального казначейства по Ленинградской области для осуществления и отражения операций с денежными средствами участников казначейского сопровождения</a:t>
            </a:r>
          </a:p>
          <a:p>
            <a:pPr algn="ctr"/>
            <a:endParaRPr lang="ru-RU" sz="2000" b="1" dirty="0">
              <a:solidFill>
                <a:srgbClr val="455AA8"/>
              </a:solidFill>
              <a:latin typeface="+mn-lt"/>
            </a:endParaRPr>
          </a:p>
          <a:p>
            <a:pPr algn="ctr"/>
            <a:r>
              <a:rPr lang="ru-RU" sz="2000" b="1" dirty="0">
                <a:solidFill>
                  <a:srgbClr val="455AA8"/>
                </a:solidFill>
                <a:latin typeface="+mn-lt"/>
              </a:rPr>
              <a:t>Затраты за счет собственных средств получателя гранта производятся в безналичном порядке с расчетных счетов, открытых в соответствии с законодательством РФ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36226"/>
            <a:ext cx="12192000" cy="749429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1. ОБЯЗАТЕЛЬСТВА </a:t>
            </a:r>
            <a:r>
              <a:rPr lang="ru-RU" altLang="en-US" sz="4000" b="1" cap="all" dirty="0" err="1">
                <a:solidFill>
                  <a:srgbClr val="F04247"/>
                </a:solidFill>
                <a:uFillTx/>
                <a:sym typeface="+mn-ea"/>
              </a:rPr>
              <a:t>пОЛУЧАТЕЛЯ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 гранта</a:t>
            </a:r>
            <a:endParaRPr lang="ru-RU" altLang="en-US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771688" y="904533"/>
            <a:ext cx="10801200" cy="1689791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  <a:p>
            <a:pPr algn="ctr"/>
            <a:endParaRPr lang="ru-RU" altLang="en-US" sz="2800" dirty="0">
              <a:solidFill>
                <a:srgbClr val="002060"/>
              </a:solidFill>
              <a:latin typeface="+mn-lt"/>
              <a:sym typeface="+mn-ea"/>
            </a:endParaRPr>
          </a:p>
          <a:p>
            <a:pPr algn="ctr"/>
            <a:r>
              <a:rPr lang="ru-RU" altLang="en-US" sz="2800" dirty="0">
                <a:solidFill>
                  <a:srgbClr val="002060"/>
                </a:solidFill>
                <a:latin typeface="+mn-lt"/>
                <a:sym typeface="+mn-ea"/>
              </a:rPr>
              <a:t>Использовать средства гранта:</a:t>
            </a:r>
          </a:p>
          <a:p>
            <a:pPr marL="457200" indent="-457200" algn="ctr">
              <a:buFontTx/>
              <a:buChar char="-"/>
            </a:pPr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по целевому назначению,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в пределах </a:t>
            </a:r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сметы затрат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, </a:t>
            </a:r>
          </a:p>
          <a:p>
            <a:pPr algn="ctr"/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в сумме в соответствии со сметой затрат</a:t>
            </a:r>
          </a:p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в течение 6 месяцев </a:t>
            </a:r>
            <a:r>
              <a:rPr lang="ru-RU" sz="2800" dirty="0">
                <a:solidFill>
                  <a:schemeClr val="bg1"/>
                </a:solidFill>
                <a:latin typeface="+mn-lt"/>
              </a:rPr>
              <a:t>с даты заключения соглашения</a:t>
            </a:r>
          </a:p>
          <a:p>
            <a:pPr marL="342900" indent="-342900" algn="ctr">
              <a:buFontTx/>
              <a:buChar char="-"/>
            </a:pPr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  <a:p>
            <a:pPr marL="342900" indent="-342900" algn="ctr">
              <a:buFontTx/>
              <a:buChar char="-"/>
            </a:pPr>
            <a:endParaRPr lang="ru-RU" altLang="en-US" sz="2800" dirty="0">
              <a:solidFill>
                <a:srgbClr val="FF0000"/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771688" y="2751106"/>
            <a:ext cx="10801200" cy="118530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Не отчуждать имущество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(оборудование, оргтехника), приобретенное в рамках проекта, </a:t>
            </a:r>
          </a:p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в течение 3-х лет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с года заключения соглашения</a:t>
            </a:r>
          </a:p>
        </p:txBody>
      </p:sp>
      <p:sp>
        <p:nvSpPr>
          <p:cNvPr id="5" name="Round Diagonal Corner Rectangle 9"/>
          <p:cNvSpPr/>
          <p:nvPr/>
        </p:nvSpPr>
        <p:spPr bwMode="auto">
          <a:xfrm>
            <a:off x="771688" y="5577369"/>
            <a:ext cx="10801200" cy="524093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Вести раздельный учет расходов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ПО ГРАНТУ И СОФИНАНСУ</a:t>
            </a:r>
          </a:p>
        </p:txBody>
      </p:sp>
      <p:sp>
        <p:nvSpPr>
          <p:cNvPr id="12" name="Round Diagonal Corner Rectangle 9"/>
          <p:cNvSpPr/>
          <p:nvPr/>
        </p:nvSpPr>
        <p:spPr bwMode="auto">
          <a:xfrm>
            <a:off x="771688" y="4162469"/>
            <a:ext cx="10801200" cy="123101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Обеспечить в году предоставления гранта увеличение объема выручки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не </a:t>
            </a:r>
            <a:r>
              <a:rPr lang="en-US" altLang="en-US" sz="2800" dirty="0">
                <a:solidFill>
                  <a:schemeClr val="bg1"/>
                </a:solidFill>
                <a:latin typeface="+mn-lt"/>
                <a:sym typeface="+mn-ea"/>
              </a:rPr>
              <a:t>&lt;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 чем на 5% </a:t>
            </a:r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по отношению к году, предшествующему году предоставления гранта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2. ОБЯЗАТЕЛЬСТВА </a:t>
            </a:r>
            <a:r>
              <a:rPr lang="ru-RU" altLang="en-US" sz="4000" b="1" cap="all" dirty="0" err="1">
                <a:solidFill>
                  <a:srgbClr val="F04247"/>
                </a:solidFill>
                <a:uFillTx/>
                <a:sym typeface="+mn-ea"/>
              </a:rPr>
              <a:t>пОЛУЧАТЕЛЯ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 гранта</a:t>
            </a:r>
            <a:endParaRPr lang="ru-RU" altLang="en-US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11" name="Round Diagonal Corner Rectangle 9"/>
          <p:cNvSpPr/>
          <p:nvPr/>
        </p:nvSpPr>
        <p:spPr bwMode="auto">
          <a:xfrm>
            <a:off x="551384" y="1430006"/>
            <a:ext cx="10801200" cy="1707786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Ежегодно в течение трех лет, начиная с года, следующего за годом предоставления гранта, подтверждать статус субъекта креативной (творческой) индустрии, осуществляющего деятельность в Ленинградской области</a:t>
            </a:r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12" name="Round Diagonal Corner Rectangle 9"/>
          <p:cNvSpPr/>
          <p:nvPr/>
        </p:nvSpPr>
        <p:spPr bwMode="auto">
          <a:xfrm>
            <a:off x="543146" y="3331767"/>
            <a:ext cx="10801200" cy="148529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В течение трех лет, начиная с года, следующего за годом предоставления гранта, осуществлять хозяйственную деятельность в Ленинградской области</a:t>
            </a:r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3175" y="153035"/>
            <a:ext cx="12192000" cy="898525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</a:rPr>
              <a:t>ОТЧЕТНОСТЬ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263352" y="759654"/>
            <a:ext cx="11457305" cy="595185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457200" marR="0" lvl="0" indent="-45720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buFont typeface="Wingdings" panose="05000000000000000000" charset="0"/>
              <a:buChar char="Ø"/>
              <a:defRPr/>
            </a:pPr>
            <a:r>
              <a:rPr lang="ru-RU" altLang="ru-RU" sz="2400" kern="100" spc="-100" dirty="0">
                <a:solidFill>
                  <a:srgbClr val="EE2128"/>
                </a:solidFill>
                <a:uFillTx/>
                <a:latin typeface="Calibri" panose="020F0502020204030204"/>
                <a:cs typeface="Arial" panose="020B0604020202020204"/>
              </a:rPr>
              <a:t>Ежеквартальный отчет о достижении результата </a:t>
            </a:r>
          </a:p>
          <a:p>
            <a:pPr marL="457200"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400" kern="100" spc="-100" dirty="0">
                <a:solidFill>
                  <a:srgbClr val="EE2128"/>
                </a:solidFill>
                <a:latin typeface="Calibri" panose="020F0502020204030204"/>
              </a:rPr>
              <a:t>Ежеквартальный отчет о расходах средств гранта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400" kern="100" spc="-100" dirty="0">
                <a:solidFill>
                  <a:srgbClr val="455AA8"/>
                </a:solidFill>
                <a:latin typeface="Calibri" panose="020F0502020204030204"/>
              </a:rPr>
              <a:t>с приложением подтверждающих документов (договоры, платежные поручения, накладные, УПД, акты выполненных работ)</a:t>
            </a:r>
          </a:p>
          <a:p>
            <a:pPr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400" u="sng" kern="100" spc="-100" dirty="0">
                <a:solidFill>
                  <a:srgbClr val="455AA8"/>
                </a:solidFill>
                <a:latin typeface="Calibri" panose="020F0502020204030204"/>
              </a:rPr>
              <a:t>До 20-го числа месяца, следующего за отчетным кварталом</a:t>
            </a:r>
            <a:endParaRPr lang="ru-RU" altLang="ru-RU" sz="2400" kern="100" spc="-100" dirty="0">
              <a:solidFill>
                <a:srgbClr val="455AA8"/>
              </a:solidFill>
              <a:latin typeface="Calibri" panose="020F0502020204030204"/>
            </a:endParaRPr>
          </a:p>
          <a:p>
            <a:pPr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400" kern="100" spc="-100" dirty="0">
                <a:solidFill>
                  <a:srgbClr val="EE2128"/>
                </a:solidFill>
                <a:latin typeface="Calibri" panose="020F0502020204030204"/>
              </a:rPr>
              <a:t>Отчет</a:t>
            </a:r>
            <a:r>
              <a:rPr lang="ru-RU" altLang="ru-RU" sz="2400" kern="100" spc="-100" dirty="0">
                <a:solidFill>
                  <a:srgbClr val="EE2128"/>
                </a:solidFill>
                <a:uFillTx/>
                <a:latin typeface="Calibri" panose="020F0502020204030204"/>
                <a:cs typeface="Arial" panose="020B0604020202020204"/>
              </a:rPr>
              <a:t> </a:t>
            </a:r>
            <a:r>
              <a:rPr lang="ru-RU" altLang="ru-RU" sz="2400" kern="100" spc="-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о реализации плана мероприятий по достижению результатов предоставления гранта</a:t>
            </a:r>
            <a:r>
              <a:rPr lang="ru-RU" altLang="ru-RU" sz="2400" kern="100" spc="-100" dirty="0">
                <a:solidFill>
                  <a:srgbClr val="EE2128"/>
                </a:solidFill>
                <a:latin typeface="Calibri" panose="020F0502020204030204"/>
              </a:rPr>
              <a:t> </a:t>
            </a:r>
          </a:p>
          <a:p>
            <a:pPr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400" kern="100" spc="-100" dirty="0">
                <a:solidFill>
                  <a:srgbClr val="EE2128"/>
                </a:solidFill>
                <a:latin typeface="Calibri" panose="020F0502020204030204"/>
              </a:rPr>
              <a:t>Сведения об объеме затрат на создание, продвижение на внутреннем и внешнем рынках, распространение и (или) реализацию креативного продукта и объеме затрат на создание результатов интеллектуальной деятельности, а также сведения об объеме выручки от распространения и (или) реализации креативного продукта и объеме выручки от распоряжения правами на результаты интеллектуальной деятельности и средства индивидуализации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400" u="sng" kern="100" spc="-100" dirty="0">
                <a:solidFill>
                  <a:srgbClr val="455AA8"/>
                </a:solidFill>
                <a:latin typeface="Calibri" panose="020F0502020204030204"/>
              </a:rPr>
              <a:t>В сроки и по форме, которые определены Соглашением</a:t>
            </a: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endParaRPr lang="ru-RU" altLang="ru-RU" sz="2800" kern="100" spc="-100" dirty="0">
              <a:solidFill>
                <a:srgbClr val="455AA8"/>
              </a:solidFill>
              <a:uFillTx/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AutoShape 1"/>
          <p:cNvSpPr/>
          <p:nvPr/>
        </p:nvSpPr>
        <p:spPr bwMode="auto">
          <a:xfrm rot="1560000">
            <a:off x="7823200" y="43481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54326" y="972761"/>
            <a:ext cx="939800" cy="1056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Rectangle 6"/>
          <p:cNvSpPr/>
          <p:nvPr/>
        </p:nvSpPr>
        <p:spPr bwMode="auto">
          <a:xfrm>
            <a:off x="11718925" y="6416675"/>
            <a:ext cx="333375" cy="411163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5000" rIns="90000" bIns="45000">
            <a:spAutoFit/>
          </a:bodyPr>
          <a:lstStyle/>
          <a:p>
            <a:pPr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/>
            </a:pPr>
            <a:fld id="{9A0DB2DC-4C9A-4742-B13C-FB6460FD3503}" type="slidenum">
              <a:rPr lang="ru-RU" sz="1800">
                <a:solidFill>
                  <a:srgbClr val="FFFFFF"/>
                </a:solidFill>
                <a:latin typeface="Panton SemiBold"/>
              </a:rPr>
              <a:t>21</a:t>
            </a:fld>
            <a:endParaRPr lang="ru-RU" sz="1800">
              <a:solidFill>
                <a:srgbClr val="FFFFFF"/>
              </a:solidFill>
              <a:latin typeface="Panton SemiBold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-24765" y="4004945"/>
            <a:ext cx="12192000" cy="2705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Информация о датах приема заявок и порядке предоставления </a:t>
            </a:r>
          </a:p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субсидий и грантов </a:t>
            </a:r>
            <a:br>
              <a:rPr lang="ru-RU" sz="2800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msp.lenobl.ru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и 81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3.ru</a:t>
            </a: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Консультации ГКУ «ЛОЦПП»</a:t>
            </a:r>
            <a:r>
              <a:rPr lang="ru-RU" sz="2800" b="1" cap="none" spc="0" dirty="0">
                <a:solidFill>
                  <a:srgbClr val="F1575E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endParaRPr lang="ru-RU" sz="2800" b="1" cap="none" spc="0" dirty="0">
              <a:solidFill>
                <a:srgbClr val="FF0000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8 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(812) 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576-64-06</a:t>
            </a:r>
          </a:p>
          <a:p>
            <a:pPr marR="0" algn="ctr" defTabSz="914400">
              <a:buClrTx/>
              <a:buSzTx/>
              <a:buFontTx/>
              <a:buNone/>
              <a:defRPr/>
            </a:pP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479376" y="2238331"/>
            <a:ext cx="4483100" cy="806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Комитет по развитию малого, среднего бизнеса 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и потребительского рынка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 </a:t>
            </a:r>
            <a:endParaRPr lang="ru-RU" dirty="0">
              <a:solidFill>
                <a:srgbClr val="455AA8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</TotalTime>
  <Words>1802</Words>
  <Application>Microsoft Office PowerPoint</Application>
  <PresentationFormat>Широкоэкранный</PresentationFormat>
  <Paragraphs>156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Microsoft YaHei</vt:lpstr>
      <vt:lpstr>Arial</vt:lpstr>
      <vt:lpstr>Calibri</vt:lpstr>
      <vt:lpstr>Panton SemiBold</vt:lpstr>
      <vt:lpstr>Segoe UI</vt:lpstr>
      <vt:lpstr>Times New Roman</vt:lpstr>
      <vt:lpstr>Wingdings</vt:lpstr>
      <vt:lpstr>Тема Office</vt:lpstr>
      <vt:lpstr>Тема Office</vt:lpstr>
      <vt:lpstr>Презентация PowerPoint</vt:lpstr>
      <vt:lpstr>ОБЩАЯ ИНФОРМАЦИЯ</vt:lpstr>
      <vt:lpstr>  Что такое бизнес-проект  </vt:lpstr>
      <vt:lpstr>УСЛОВИЯ ОТБОРА  ПОЛУЧАТЕЛЕЙ гранта</vt:lpstr>
      <vt:lpstr>ТРЕБОВАНИЯ К УЧАСТНИКУ ОТБОРА </vt:lpstr>
      <vt:lpstr>ТРЕБОВАНИЯ К УЧАСТНИКУ ОТБОРА </vt:lpstr>
      <vt:lpstr>ТРЕБОВАНИЯ К УЧАСТНИКУ ОТБОРА </vt:lpstr>
      <vt:lpstr>ПОДАЧА ЗАЯВКИ 13 февраля – 16 марта 2026 комиссия (защита) – 19 марта 2026</vt:lpstr>
      <vt:lpstr>ЗАЩИТА ПРОЕКТА  комиссия (защита) – 19 марта 2026</vt:lpstr>
      <vt:lpstr>1.КРИТЕРИИ ОЦЕНКИ ПРОЕКТА</vt:lpstr>
      <vt:lpstr>2.КРИТЕРИИ ОЦЕНКИ ПРОЕКТА</vt:lpstr>
      <vt:lpstr>  1.направления затрат по проекту   грант + софинансирование </vt:lpstr>
      <vt:lpstr>  2. направления затрат по проекту  грант + софинансирование</vt:lpstr>
      <vt:lpstr>  3. направления затрат по проекту  грант + софинансирование</vt:lpstr>
      <vt:lpstr>1. комплект документов</vt:lpstr>
      <vt:lpstr>2. комплект документов</vt:lpstr>
      <vt:lpstr> ОТВЕТСТВЕННОСТЬ УЧАСТНИКА ОТБОРА </vt:lpstr>
      <vt:lpstr>1. ОБЯЗАТЕЛЬСТВА пОЛУЧАТЕЛЯ гранта</vt:lpstr>
      <vt:lpstr>2. ОБЯЗАТЕЛЬСТВА пОЛУЧАТЕЛЯ гранта</vt:lpstr>
      <vt:lpstr>ОТЧЕТНОСТЬ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  «О ходе подготовки образовательных организаций  к новому 2022-2023 учебному году»</dc:title>
  <dc:creator>Иванова Вероника Вадимовна</dc:creator>
  <cp:lastModifiedBy>User</cp:lastModifiedBy>
  <cp:revision>577</cp:revision>
  <cp:lastPrinted>2026-01-27T07:15:39Z</cp:lastPrinted>
  <dcterms:created xsi:type="dcterms:W3CDTF">2022-07-23T06:53:00Z</dcterms:created>
  <dcterms:modified xsi:type="dcterms:W3CDTF">2026-01-28T09:41:52Z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Notes">
    <vt:i4>3</vt:i4>
  </property>
  <property fmtid="{D5CDD505-2E9C-101B-9397-08002B2CF9AE}" pid="4" name="PresentationFormat">
    <vt:lpwstr>������������</vt:lpwstr>
  </property>
  <property fmtid="{D5CDD505-2E9C-101B-9397-08002B2CF9AE}" pid="5" name="Slides">
    <vt:i4>8</vt:i4>
  </property>
  <property fmtid="{D5CDD505-2E9C-101B-9397-08002B2CF9AE}" pid="6" name="ICV">
    <vt:lpwstr>F408CCC5A4234DEAA124CFD53F4EE9E7</vt:lpwstr>
  </property>
  <property fmtid="{D5CDD505-2E9C-101B-9397-08002B2CF9AE}" pid="7" name="KSOProductBuildVer">
    <vt:lpwstr>1033-12.2.0.22556</vt:lpwstr>
  </property>
</Properties>
</file>